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  <p:sldId id="258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3060-A17C-4149-A4BA-EA1C2D293DB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33EA-025D-4E44-84F3-3AF764CB8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313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3060-A17C-4149-A4BA-EA1C2D293DB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33EA-025D-4E44-84F3-3AF764CB8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861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3060-A17C-4149-A4BA-EA1C2D293DB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33EA-025D-4E44-84F3-3AF764CB8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841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3060-A17C-4149-A4BA-EA1C2D293DB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33EA-025D-4E44-84F3-3AF764CB8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352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3060-A17C-4149-A4BA-EA1C2D293DB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33EA-025D-4E44-84F3-3AF764CB8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032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3060-A17C-4149-A4BA-EA1C2D293DB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33EA-025D-4E44-84F3-3AF764CB8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238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3060-A17C-4149-A4BA-EA1C2D293DB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33EA-025D-4E44-84F3-3AF764CB8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956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3060-A17C-4149-A4BA-EA1C2D293DB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33EA-025D-4E44-84F3-3AF764CB8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899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3060-A17C-4149-A4BA-EA1C2D293DB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33EA-025D-4E44-84F3-3AF764CB8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056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3060-A17C-4149-A4BA-EA1C2D293DB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33EA-025D-4E44-84F3-3AF764CB8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127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3060-A17C-4149-A4BA-EA1C2D293DB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B33EA-025D-4E44-84F3-3AF764CB8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472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73060-A17C-4149-A4BA-EA1C2D293DB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B33EA-025D-4E44-84F3-3AF764CB8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756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QRlOYJV6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6GHJIiRUT_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t.ca.gov/ser/vol1/sec4/ch31ea/chap31ea.htm#purpose" TargetMode="External"/><Relationship Id="rId2" Type="http://schemas.openxmlformats.org/officeDocument/2006/relationships/hyperlink" Target="https://www.energy.gov/sites/prod/files/2018/06/f53/G-CEQ-40Questions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t.ca.gov/programs/environmental-analysis/standard-environmental-reference-ser/volume-1-guidance-for-compliance/ch-31-environmental-assessment-finding-of-no-significant-impact#purpose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Class 2, Prequel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ENVE 644</a:t>
            </a:r>
          </a:p>
          <a:p>
            <a:r>
              <a:rPr lang="en-US" smtClean="0"/>
              <a:t>Fall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48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you missed this from Class 1 Prequel, listen to this NEPA overview:</a:t>
            </a:r>
          </a:p>
          <a:p>
            <a:pPr lvl="0"/>
            <a:r>
              <a:rPr lang="en-US" dirty="0">
                <a:solidFill>
                  <a:prstClr val="black"/>
                </a:solidFill>
                <a:hlinkClick r:id="rId2"/>
              </a:rPr>
              <a:t>https://www.youtube.com/watch?v=xQRlOYJV6Pg</a:t>
            </a:r>
            <a:r>
              <a:rPr lang="en-US" dirty="0">
                <a:solidFill>
                  <a:prstClr val="black"/>
                </a:solidFill>
              </a:rPr>
              <a:t> </a:t>
            </a:r>
            <a:endParaRPr lang="en-US" dirty="0" smtClean="0">
              <a:solidFill>
                <a:prstClr val="black"/>
              </a:solidFill>
            </a:endParaRP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Note the </a:t>
            </a:r>
            <a:r>
              <a:rPr lang="en-US" dirty="0">
                <a:solidFill>
                  <a:prstClr val="black"/>
                </a:solidFill>
              </a:rPr>
              <a:t>narrator </a:t>
            </a:r>
            <a:r>
              <a:rPr lang="en-US" dirty="0" smtClean="0">
                <a:solidFill>
                  <a:prstClr val="black"/>
                </a:solidFill>
              </a:rPr>
              <a:t>mentions: </a:t>
            </a:r>
            <a:r>
              <a:rPr lang="en-US" dirty="0">
                <a:solidFill>
                  <a:prstClr val="black"/>
                </a:solidFill>
              </a:rPr>
              <a:t>“related social and economic effects</a:t>
            </a:r>
            <a:r>
              <a:rPr lang="en-US" dirty="0" smtClean="0">
                <a:solidFill>
                  <a:prstClr val="black"/>
                </a:solidFill>
              </a:rPr>
              <a:t>.”[1:03]</a:t>
            </a:r>
            <a:endParaRPr lang="en-US" dirty="0" smtClean="0">
              <a:solidFill>
                <a:prstClr val="black"/>
              </a:solidFill>
            </a:endParaRP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What is the limit to those?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46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(We’ll do Public involvement later classes)</a:t>
            </a:r>
          </a:p>
          <a:p>
            <a:r>
              <a:rPr lang="en-US" dirty="0" smtClean="0"/>
              <a:t>First 2:20 only of </a:t>
            </a:r>
            <a:r>
              <a:rPr lang="en-US" dirty="0" smtClean="0">
                <a:hlinkClick r:id="rId2"/>
              </a:rPr>
              <a:t>https://www.youtube.com/watch?v=6GHJIiRUT_s</a:t>
            </a:r>
            <a:r>
              <a:rPr lang="en-US" dirty="0" smtClean="0"/>
              <a:t> </a:t>
            </a:r>
          </a:p>
          <a:p>
            <a:r>
              <a:rPr lang="en-US" dirty="0" smtClean="0"/>
              <a:t>[“human environment as well”</a:t>
            </a:r>
          </a:p>
          <a:p>
            <a:r>
              <a:rPr lang="en-US" dirty="0" smtClean="0"/>
              <a:t>Note </a:t>
            </a:r>
            <a:r>
              <a:rPr lang="en-US" dirty="0" smtClean="0"/>
              <a:t>especially that any federal funding of a state or local project triggers NEPA for that project. </a:t>
            </a:r>
          </a:p>
        </p:txBody>
      </p:sp>
    </p:spTree>
    <p:extLst>
      <p:ext uri="{BB962C8B-B14F-4D97-AF65-F5344CB8AC3E}">
        <p14:creationId xmlns:p14="http://schemas.microsoft.com/office/powerpoint/2010/main" val="285225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an agency is contemplating an action that may affect the environment, it must consider NEPA.  This preliminary analysis may indicate:</a:t>
            </a:r>
          </a:p>
          <a:p>
            <a:pPr lvl="1"/>
            <a:r>
              <a:rPr lang="en-US" dirty="0" smtClean="0"/>
              <a:t>An EIS is definitely needed</a:t>
            </a:r>
          </a:p>
          <a:p>
            <a:pPr lvl="1"/>
            <a:r>
              <a:rPr lang="en-US" dirty="0" smtClean="0"/>
              <a:t>The action is categorially excluded (more later)</a:t>
            </a:r>
          </a:p>
          <a:p>
            <a:pPr lvl="1"/>
            <a:r>
              <a:rPr lang="en-US" dirty="0" smtClean="0"/>
              <a:t>Or the action may or may not </a:t>
            </a:r>
            <a:r>
              <a:rPr lang="en-US" i="1" dirty="0" smtClean="0"/>
              <a:t>significantly affect the environment</a:t>
            </a:r>
            <a:r>
              <a:rPr lang="en-US" dirty="0" smtClean="0"/>
              <a:t>.  (More on that phrase later)</a:t>
            </a:r>
          </a:p>
          <a:p>
            <a:r>
              <a:rPr lang="en-US" dirty="0" smtClean="0"/>
              <a:t>So the next step is an EA, Environmental Assessment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48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 EA will decide if:</a:t>
            </a:r>
          </a:p>
          <a:p>
            <a:pPr lvl="1"/>
            <a:r>
              <a:rPr lang="en-US" dirty="0" smtClean="0"/>
              <a:t>An EIS is needed</a:t>
            </a:r>
          </a:p>
          <a:p>
            <a:pPr lvl="1"/>
            <a:r>
              <a:rPr lang="en-US" dirty="0" smtClean="0"/>
              <a:t>An EIS is not needed</a:t>
            </a:r>
          </a:p>
          <a:p>
            <a:r>
              <a:rPr lang="en-US" dirty="0" smtClean="0"/>
              <a:t>If an EIS is not needed, the agency must write a FONSI, (“</a:t>
            </a:r>
            <a:r>
              <a:rPr lang="en-US" dirty="0" err="1" smtClean="0"/>
              <a:t>fon</a:t>
            </a:r>
            <a:r>
              <a:rPr lang="en-US" dirty="0" smtClean="0"/>
              <a:t> zee”) Finding of No Significant Impact.</a:t>
            </a:r>
          </a:p>
          <a:p>
            <a:r>
              <a:rPr lang="en-US" dirty="0" smtClean="0"/>
              <a:t>Both EA and FONSI are public documents, but the formalities involved vary with the agency, (see next)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56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of Agency Guidance on 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[Just read the designated sections of these long documents)</a:t>
            </a:r>
          </a:p>
          <a:p>
            <a:r>
              <a:rPr lang="en-US" dirty="0" smtClean="0"/>
              <a:t>Here is some general guidance from the CEQ for federal agencies:</a:t>
            </a: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www.energy.gov/sites/prod/files/2018/06/f53/G-CEQ-40Questions.pdf</a:t>
            </a:r>
            <a:r>
              <a:rPr lang="en-US" dirty="0" smtClean="0"/>
              <a:t>  , (questions 36 and 37 only)</a:t>
            </a:r>
            <a:endParaRPr lang="en-US" dirty="0" smtClean="0">
              <a:hlinkClick r:id="rId3"/>
            </a:endParaRPr>
          </a:p>
          <a:p>
            <a:r>
              <a:rPr lang="en-US" dirty="0" smtClean="0"/>
              <a:t>Here is some general guidance for California DOT. read “purpose” and the next paragraph about coordination with the California’s environmental agency</a:t>
            </a:r>
            <a:endParaRPr lang="en-US" dirty="0">
              <a:hlinkClick r:id="rId3"/>
            </a:endParaRPr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dot.ca.gov/programs/environmental-analysis/standard-environmental-reference-ser/volume-1-guidance-for-compliance/ch-31-environmental-assessment-finding-of-no-significant-impact#purpose</a:t>
            </a:r>
            <a:r>
              <a:rPr lang="en-US" dirty="0" smtClean="0"/>
              <a:t> (</a:t>
            </a:r>
            <a:r>
              <a:rPr lang="en-US" dirty="0"/>
              <a:t>See </a:t>
            </a:r>
            <a:r>
              <a:rPr lang="en-US" dirty="0" smtClean="0"/>
              <a:t>text towards bottom, not all the links)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28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Background, But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All the details of “significant impact” have been litigated and the CEQ has made regulations, and all agencies have regulations, and guidance documents.</a:t>
            </a:r>
          </a:p>
          <a:p>
            <a:r>
              <a:rPr lang="en-US" dirty="0" smtClean="0"/>
              <a:t>Most of us will be bound by those guidance documents – we’ll go through the ADOT’s procedures in some details, but</a:t>
            </a:r>
          </a:p>
          <a:p>
            <a:r>
              <a:rPr lang="en-US" dirty="0" smtClean="0"/>
              <a:t>Most agencies trend towards more formal documents and lots of public notice and involvement.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37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364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Class 2, Prequel</vt:lpstr>
      <vt:lpstr>PowerPoint Presentation</vt:lpstr>
      <vt:lpstr> </vt:lpstr>
      <vt:lpstr>Quick Overview</vt:lpstr>
      <vt:lpstr>EA</vt:lpstr>
      <vt:lpstr>Examples of Agency Guidance on EAs</vt:lpstr>
      <vt:lpstr>Good Background, But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</dc:creator>
  <cp:lastModifiedBy>Bob</cp:lastModifiedBy>
  <cp:revision>13</cp:revision>
  <dcterms:created xsi:type="dcterms:W3CDTF">2016-01-23T20:11:55Z</dcterms:created>
  <dcterms:modified xsi:type="dcterms:W3CDTF">2020-01-22T23:59:47Z</dcterms:modified>
</cp:coreProperties>
</file>